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86" r:id="rId3"/>
    <p:sldId id="260" r:id="rId4"/>
    <p:sldId id="379" r:id="rId5"/>
    <p:sldId id="431" r:id="rId6"/>
    <p:sldId id="380" r:id="rId7"/>
    <p:sldId id="435" r:id="rId8"/>
    <p:sldId id="434" r:id="rId9"/>
    <p:sldId id="349" r:id="rId10"/>
    <p:sldId id="363" r:id="rId11"/>
    <p:sldId id="432" r:id="rId12"/>
    <p:sldId id="364" r:id="rId13"/>
    <p:sldId id="436" r:id="rId14"/>
    <p:sldId id="439" r:id="rId15"/>
    <p:sldId id="438" r:id="rId16"/>
    <p:sldId id="381" r:id="rId17"/>
    <p:sldId id="365" r:id="rId18"/>
    <p:sldId id="328" r:id="rId19"/>
    <p:sldId id="433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1481" userDrawn="1">
          <p15:clr>
            <a:srgbClr val="A4A3A4"/>
          </p15:clr>
        </p15:guide>
        <p15:guide id="4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E"/>
    <a:srgbClr val="FF0000"/>
    <a:srgbClr val="EDEDED"/>
    <a:srgbClr val="04376C"/>
    <a:srgbClr val="0000FF"/>
    <a:srgbClr val="FF38FF"/>
    <a:srgbClr val="7373FF"/>
    <a:srgbClr val="8181FF"/>
    <a:srgbClr val="5C5CFF"/>
    <a:srgbClr val="FF1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95" autoAdjust="0"/>
    <p:restoredTop sz="94560" autoAdjust="0"/>
  </p:normalViewPr>
  <p:slideViewPr>
    <p:cSldViewPr snapToGrid="0">
      <p:cViewPr varScale="1">
        <p:scale>
          <a:sx n="87" d="100"/>
          <a:sy n="87" d="100"/>
        </p:scale>
        <p:origin x="614" y="77"/>
      </p:cViewPr>
      <p:guideLst>
        <p:guide orient="horz" pos="2160"/>
        <p:guide pos="7333"/>
        <p:guide pos="1481"/>
        <p:guide pos="440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591DA-24DE-49C5-9B5B-576DDB14D8FA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5A38E-36B5-40B3-9E81-9A17335630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3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65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4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5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08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5A38E-36B5-40B3-9E81-9A17335630F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94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9810F-D5E9-456D-ACBA-A56CF76F5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D7E8A-0818-4F32-AA53-19854C7DE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E4AA3-F293-4228-93CF-FC2CC705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037-6D3A-4284-9AA9-5D9391D81720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3D624-9302-403D-B25E-5F36723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5358C-F68E-470B-B046-E340B29A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12B99-A694-4BFE-B8D9-5E1D696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1AE3A-C9A4-4AB6-AB7E-687531C5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ED2E2-9B77-46D9-9C58-C8E9392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9269-29D3-4092-AD25-2076F5FE3A49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76739-87BF-4881-B56C-FCB9BA9E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74E19-CBF2-4282-9373-AB733C0B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6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913251-6C86-4C5E-A3AF-A6F539527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B3C21-3F5C-4F38-981D-44CD078AA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54D94-26C6-4342-908D-C652CA95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3C25-68FE-478F-B87A-E3FD0BC3C7A3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CE30F-42B2-4E93-AF70-37B08C5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90FE-844C-411C-8FF6-2DD79E38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4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03DE-A3AE-4B21-895A-D23D94F3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B867A-821A-45EF-9E24-F755D58C6DB5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1A0D0-3679-467A-9F85-8B04A43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8647-8EE8-4368-9F86-403CE063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F0BDE-ABB7-4121-AD23-BDE0818D19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54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85A5-1AB9-4BF2-9702-8B6C26C4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3EFFE-9298-4524-BCE7-BB1C0F6D1D8D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99F48-9C82-4396-A8E9-006E2AC2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4ADF-5161-48F6-AA80-813D1719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039E3-1D90-4D4A-93A8-C0B4C632FB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8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0345F-352B-4677-80D7-F5296ECF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AA041-2E0C-4687-B0C8-475D94E26A38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DA6C-FE31-466C-8581-4B2902A1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8C5E-BD6B-48DA-8339-D08F716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04706-72A2-4224-BB95-4E69669FAC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856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F09DD2-D141-43A7-BAC2-2D7678C0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3C33CE-C6FF-4120-9D03-6A7EE8B8814B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F1CE85-7B19-417B-86C6-84DFB62F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26F8F9-8D26-472F-97DA-07742ED5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8BD1A-AA93-44B1-8859-87DCFA9EFF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20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D4E3391-0432-4434-A0B7-B56A1355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FDC88-0847-428E-BC75-96B147424865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47F88B-AD8B-48BB-A22C-044BB19D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4C5348-6FBE-4FA8-97F3-CF4B712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0EF5-722E-40AB-9DA9-19ACDE7DA3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11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AC7FB0-618B-429C-998C-C752A0CC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F4F4C-A8A8-4F66-9224-26FEF728F0D5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FBB41F-E1CF-444A-843F-79D9287E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193707-0045-4B45-9B56-A89DB544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E0C0E-3293-4D7A-9656-20F3A763B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098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F004C1-5976-4D35-992F-14AC3FDD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28879-38E6-403A-AEED-43F1DFD74CB2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938499-BF68-489D-9F2A-9B066628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6CD515-4ED6-4595-BD36-CD7CD75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3C0A-6AC3-4E1C-93D6-E0D028880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549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67BE1B-ADC0-4A96-A3C7-5E4CC1F5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50D4B-1291-4AB0-85B7-9C36E28F1BC7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80A6A0-94E3-4080-8D34-BD78BE2D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F300B1-5220-44F1-9526-250DD2EF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05557-A667-465D-BB36-01B65EA89C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712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C480F-54DA-4E16-9FC6-4DE620A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FE18F-904D-401C-9C0A-9A299BC3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512DB-4B29-46EC-A3FB-7F3764A8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154A-6136-4915-81A5-D14CAA3F082C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3E502A-575C-4953-859D-FC5AA3AB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718A-3B9A-42A0-AAAE-8EFE8D2B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633" y="6352934"/>
            <a:ext cx="2743200" cy="365125"/>
          </a:xfrm>
        </p:spPr>
        <p:txBody>
          <a:bodyPr/>
          <a:lstStyle>
            <a:lvl1pPr>
              <a:defRPr sz="2000">
                <a:solidFill>
                  <a:srgbClr val="00468E"/>
                </a:solidFill>
                <a:latin typeface="+mj-ea"/>
                <a:ea typeface="+mj-ea"/>
              </a:defRPr>
            </a:lvl1pPr>
          </a:lstStyle>
          <a:p>
            <a:fld id="{70B697B6-6465-4EA7-BA00-492F9CB0F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8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AC48B2-5424-4DBB-82B3-7F75A258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80C76-C587-457E-A702-58D6D3502A66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57A3CF-90E5-4B2D-B91C-C871940D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644FDD-A616-4DAE-AB52-7693E069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FB31E-358F-47ED-9946-09A694DF4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78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3FFA-FC97-4F5B-95AB-96A64533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AC7A0-6E05-44FF-BCCC-0CB7ED6925D9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FD8F1-B628-4F68-9276-58910415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9D1B5-0A85-4287-B24F-5FE8E986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F0C9A-8426-4771-A671-61D10DC66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159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A007-EA12-410F-9123-87378DEC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0C731-0297-4CEC-87E8-3510B9188BE3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814D-96BA-495D-BF86-31C2782F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D7C1-4471-46FC-9073-E5BBE2E4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60C67-5AEB-4BE6-BBAD-2C20265F01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72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2F6B-CB3A-4957-8D70-BF974740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A1057-DF8B-4518-B8FE-EF0101EB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81630-AD01-49F1-8C8A-10CCA8B0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1208-2AF7-40F9-9B21-77F3A4079989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7D12D-578A-4909-B18C-213886C9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74372-D245-4204-9FA5-DF82DF6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5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35426-56B9-4120-8107-0E7DE437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CDA97-EA64-486C-B299-FFF51796C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DB58FD-1B63-48AF-B18B-6007DBAB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12368-0662-4688-8B89-0135706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C64E-E405-4720-BB0F-001F64FC326B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EB49B-2E84-4F7F-95B3-196746E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A680E-1499-43D2-8FE5-20F8A0CA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C81A-1B25-4A85-9ADD-72D72DF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E963C-BC0C-4733-9C14-32B88043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68C-FC5C-48E6-BCDB-BDE0EFD6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610811-C508-4FF5-BED0-327EF1F20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CFC29-E1E5-456A-AD48-97C826F77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9553B-2191-4401-AADA-B9AEA7A8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7618-FB53-411D-965E-2F260D8B3BC1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E28BAA-7E1F-4C80-88C5-710CFB3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264F7-5275-418C-BF48-64D9BF1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1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B107D-6707-47B9-80EF-7213C7A2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A87944-92D1-4BDE-AC24-B1462C88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06C9-F501-4302-9511-90E40EFC6A72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C4237-5E59-4FF1-937C-1FDDCD32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948852-6A88-49B6-8B1F-5ED7C593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9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D7CD1C-12F0-44E3-8DFE-F28E5CFA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BC82-3C0D-49E6-BA9E-344061183CD5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135CC-2625-4CFC-97C7-2CA764CD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47202-1325-46A0-AB11-582C252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8760" y="6356349"/>
            <a:ext cx="2743200" cy="365125"/>
          </a:xfrm>
        </p:spPr>
        <p:txBody>
          <a:bodyPr/>
          <a:lstStyle>
            <a:lvl1pPr>
              <a:defRPr sz="2000">
                <a:solidFill>
                  <a:srgbClr val="00468E"/>
                </a:solidFill>
                <a:latin typeface="+mj-ea"/>
                <a:ea typeface="+mj-ea"/>
              </a:defRPr>
            </a:lvl1pPr>
          </a:lstStyle>
          <a:p>
            <a:fld id="{70B697B6-6465-4EA7-BA00-492F9CB0F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66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3D228-44A6-4B99-A2FF-09F22197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B2F14-AA35-4122-8520-8D234FE9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B57FA-8A59-449A-9229-444645A4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37723-B50C-490B-91F2-A74D600E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99A1-78E8-46ED-BFE5-D498C1093F88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7338D-5EDE-4B75-91EC-FCE5E074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32D62-2DE0-4BF4-B36B-381DC93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988EC-EDDB-4DC1-9DBF-EAE51E5A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86DC13-8736-4009-BA44-CC4BE909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F531F8-60FF-40C9-A966-56C83FB8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55A49-5200-4AF4-98F8-6E05048E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1C700-B5F8-4AE9-84F8-2420B993BD07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67F60-63F7-40F5-B65F-80EA72EA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6B506-F249-486F-87A6-779F1EE9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FA881-77D9-4268-BA6E-C75F5C2C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77D70-65CF-43F3-833E-2D0F3C2A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E07CE-C61F-4699-847F-EF4C71617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9EEF1-9229-4E50-B795-F87B3D0AFBAC}" type="datetime1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3CE98-0DD7-4C8F-83A5-4F183CF6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6093F-1BA8-4E18-9BB4-79675E61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8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55271F6-77E4-4B2C-993C-9A73CEF6B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57C44DA-62B9-4B86-B8BD-75BB27F4F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B10A-F0C7-4687-83FB-C3E07D6FD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7A2600F-25AE-4B33-9ED1-68D0591EAE42}" type="datetime1">
              <a:rPr lang="zh-CN" altLang="en-US" smtClean="0"/>
              <a:t>2019/6/27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5948-E8BF-42A7-998A-52184D7EA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DDA19-1138-47E9-80C8-C0B55A19D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EE1351-FCCE-4D88-BA2D-A6F634104D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30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microsoft.com/office/2007/relationships/hdphoto" Target="../media/hdphoto3.wdp"/><Relationship Id="rId7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3B7C6FE-53B9-416F-A026-2306A6F8D392}"/>
              </a:ext>
            </a:extLst>
          </p:cNvPr>
          <p:cNvSpPr/>
          <p:nvPr/>
        </p:nvSpPr>
        <p:spPr>
          <a:xfrm>
            <a:off x="1487209" y="2826553"/>
            <a:ext cx="11381626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EE489C-5082-4020-BAAA-803505052A0B}"/>
              </a:ext>
            </a:extLst>
          </p:cNvPr>
          <p:cNvSpPr txBox="1"/>
          <p:nvPr/>
        </p:nvSpPr>
        <p:spPr>
          <a:xfrm>
            <a:off x="1962973" y="2967335"/>
            <a:ext cx="9946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富士</a:t>
            </a:r>
            <a:r>
              <a:rPr lang="zh-CN" altLang="en-US" sz="5400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康数控机床状态监测系统</a:t>
            </a:r>
            <a:endParaRPr lang="zh-CN" altLang="en-US" sz="5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弧形 128">
            <a:extLst>
              <a:ext uri="{FF2B5EF4-FFF2-40B4-BE49-F238E27FC236}">
                <a16:creationId xmlns:a16="http://schemas.microsoft.com/office/drawing/2014/main" id="{469B644D-DC69-4D46-BD8D-753C3CF5EB9F}"/>
              </a:ext>
            </a:extLst>
          </p:cNvPr>
          <p:cNvSpPr/>
          <p:nvPr/>
        </p:nvSpPr>
        <p:spPr>
          <a:xfrm rot="18900000" flipH="1">
            <a:off x="782316" y="1882318"/>
            <a:ext cx="3093364" cy="309336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4548300" y="5660269"/>
            <a:ext cx="34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AB8CBD-AD33-470F-B4CC-29E61566C25E}"/>
              </a:ext>
            </a:extLst>
          </p:cNvPr>
          <p:cNvSpPr txBox="1"/>
          <p:nvPr/>
        </p:nvSpPr>
        <p:spPr>
          <a:xfrm>
            <a:off x="4862297" y="4973842"/>
            <a:ext cx="789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汇报人：江苏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4252156" y="2131900"/>
            <a:ext cx="377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HUAZHONG UNIVERSITY OF SCIENCE AND TECHNOLOGY</a:t>
            </a:r>
            <a:endParaRPr lang="zh-CN" altLang="en-US" sz="1200" b="1" dirty="0">
              <a:solidFill>
                <a:prstClr val="white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55" y="1498152"/>
            <a:ext cx="3571010" cy="585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59" y="1306505"/>
            <a:ext cx="1555177" cy="11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30766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网络结构尺寸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23" y="1239621"/>
            <a:ext cx="9494510" cy="46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185" y="926323"/>
            <a:ext cx="8355523" cy="29867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226" y="3892540"/>
            <a:ext cx="8399482" cy="28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4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图像特征提取初步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30260" t="45886" r="19750" b="2297"/>
          <a:stretch/>
        </p:blipFill>
        <p:spPr>
          <a:xfrm>
            <a:off x="2884263" y="1022196"/>
            <a:ext cx="8016005" cy="553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525715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灰度直方图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8456" r="7153" b="3217"/>
          <a:stretch/>
        </p:blipFill>
        <p:spPr>
          <a:xfrm>
            <a:off x="2915161" y="926322"/>
            <a:ext cx="7962853" cy="51290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37280" y="6035039"/>
            <a:ext cx="82567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+mj-ea"/>
                <a:ea typeface="+mj-ea"/>
              </a:rPr>
              <a:t>new-tool-DJ4244_bear-normal_severeG_</a:t>
            </a:r>
          </a:p>
          <a:p>
            <a:r>
              <a:rPr lang="en-US" altLang="zh-CN" sz="2000" dirty="0" smtClean="0">
                <a:latin typeface="+mj-ea"/>
                <a:ea typeface="+mj-ea"/>
              </a:rPr>
              <a:t>steel304_8000rpm_feed2500_depth0.1_width3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38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图像特征提取初步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2074" t="3462" r="6902"/>
          <a:stretch/>
        </p:blipFill>
        <p:spPr>
          <a:xfrm>
            <a:off x="7026308" y="1464221"/>
            <a:ext cx="5040000" cy="4019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l="2494" t="3089" r="6766"/>
          <a:stretch/>
        </p:blipFill>
        <p:spPr>
          <a:xfrm>
            <a:off x="2096580" y="1464221"/>
            <a:ext cx="5040000" cy="40475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87272" y="5821438"/>
            <a:ext cx="4439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图</a:t>
            </a:r>
            <a:r>
              <a:rPr lang="en-US" altLang="zh-CN" sz="2000" dirty="0" smtClean="0">
                <a:latin typeface="+mj-ea"/>
                <a:ea typeface="+mj-ea"/>
              </a:rPr>
              <a:t>1</a:t>
            </a:r>
            <a:r>
              <a:rPr lang="zh-CN" altLang="en-US" sz="2000" dirty="0" smtClean="0">
                <a:latin typeface="+mj-ea"/>
                <a:ea typeface="+mj-ea"/>
              </a:rPr>
              <a:t>：灰度共生矩阵的四个角度特征值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51523" y="5821438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图</a:t>
            </a:r>
            <a:r>
              <a:rPr lang="en-US" altLang="zh-CN" sz="2000" dirty="0">
                <a:latin typeface="+mj-ea"/>
                <a:ea typeface="+mj-ea"/>
              </a:rPr>
              <a:t>2</a:t>
            </a:r>
            <a:r>
              <a:rPr lang="zh-CN" altLang="en-US" sz="2000" dirty="0" smtClean="0">
                <a:latin typeface="+mj-ea"/>
                <a:ea typeface="+mj-ea"/>
              </a:rPr>
              <a:t>：图像</a:t>
            </a:r>
            <a:r>
              <a:rPr lang="en-US" altLang="zh-CN" sz="2000" dirty="0" smtClean="0">
                <a:latin typeface="+mj-ea"/>
                <a:ea typeface="+mj-ea"/>
              </a:rPr>
              <a:t>8</a:t>
            </a:r>
            <a:r>
              <a:rPr lang="zh-CN" altLang="en-US" sz="2000" dirty="0" smtClean="0">
                <a:latin typeface="+mj-ea"/>
                <a:ea typeface="+mj-ea"/>
              </a:rPr>
              <a:t>维纹理特征</a:t>
            </a:r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04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zh-CN" altLang="en-US" sz="5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>
                  <a:solidFill>
                    <a:schemeClr val="tx1">
                      <a:alpha val="20000"/>
                    </a:schemeClr>
                  </a:solidFill>
                </a:rPr>
                <a:t>项目</a:t>
              </a:r>
              <a:r>
                <a:rPr lang="zh-CN" altLang="en-US" sz="3200" dirty="0">
                  <a:solidFill>
                    <a:schemeClr val="tx1">
                      <a:alpha val="20000"/>
                    </a:schemeClr>
                  </a:solidFill>
                </a:rPr>
                <a:t>进展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/>
                <a:t>下阶段计划</a:t>
              </a:r>
              <a:endParaRPr lang="zh-CN" altLang="en-US" sz="32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>
                  <a:solidFill>
                    <a:schemeClr val="tx1">
                      <a:alpha val="20000"/>
                    </a:schemeClr>
                  </a:solidFill>
                </a:rPr>
                <a:t>工作总结</a:t>
              </a:r>
              <a:endParaRPr lang="zh-CN" altLang="en-US" sz="32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79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C0C215-AD67-4359-8977-497A61EC2C6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B8E16EB-4673-4DFB-9846-A044EE87336A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7A8CF8B2-BD3F-4F25-A15C-2D502DD08214}"/>
              </a:ext>
            </a:extLst>
          </p:cNvPr>
          <p:cNvSpPr/>
          <p:nvPr/>
        </p:nvSpPr>
        <p:spPr>
          <a:xfrm>
            <a:off x="-335280" y="4521997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6DE63B1-A802-4808-925F-12A63786D833}"/>
              </a:ext>
            </a:extLst>
          </p:cNvPr>
          <p:cNvSpPr txBox="1"/>
          <p:nvPr/>
        </p:nvSpPr>
        <p:spPr>
          <a:xfrm>
            <a:off x="64706" y="4575062"/>
            <a:ext cx="204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弧形 82">
            <a:extLst>
              <a:ext uri="{FF2B5EF4-FFF2-40B4-BE49-F238E27FC236}">
                <a16:creationId xmlns:a16="http://schemas.microsoft.com/office/drawing/2014/main" id="{D7CD9C0F-DE5B-4A9B-B2DF-F60A0019F653}"/>
              </a:ext>
            </a:extLst>
          </p:cNvPr>
          <p:cNvSpPr/>
          <p:nvPr/>
        </p:nvSpPr>
        <p:spPr>
          <a:xfrm rot="2700000">
            <a:off x="1467034" y="4631838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50931" y="350349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刀具实验计划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22880" y="5753597"/>
            <a:ext cx="8053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266700" algn="just">
              <a:spcAft>
                <a:spcPts val="0"/>
              </a:spcAft>
            </a:pPr>
            <a:r>
              <a:rPr lang="zh-CN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每把刀拟采集</a:t>
            </a: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40</a:t>
            </a:r>
            <a:r>
              <a:rPr lang="zh-CN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组数据，本次实验拟采集</a:t>
            </a:r>
            <a:r>
              <a:rPr lang="en-US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160</a:t>
            </a:r>
            <a:r>
              <a:rPr lang="zh-CN" altLang="zh-CN" sz="2400" kern="100" dirty="0">
                <a:latin typeface="+mj-ea"/>
                <a:ea typeface="+mj-ea"/>
                <a:cs typeface="Times New Roman" panose="02020603050405020304" pitchFamily="18" charset="0"/>
              </a:rPr>
              <a:t>组数据。</a:t>
            </a:r>
            <a:endParaRPr lang="zh-CN" altLang="zh-CN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905049"/>
              </p:ext>
            </p:extLst>
          </p:nvPr>
        </p:nvGraphicFramePr>
        <p:xfrm>
          <a:off x="2284026" y="1564056"/>
          <a:ext cx="9457806" cy="3604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2000">
                  <a:extLst>
                    <a:ext uri="{9D8B030D-6E8A-4147-A177-3AD203B41FA5}">
                      <a16:colId xmlns:a16="http://schemas.microsoft.com/office/drawing/2014/main" val="63219219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991966352"/>
                    </a:ext>
                  </a:extLst>
                </a:gridCol>
                <a:gridCol w="1936364">
                  <a:extLst>
                    <a:ext uri="{9D8B030D-6E8A-4147-A177-3AD203B41FA5}">
                      <a16:colId xmlns:a16="http://schemas.microsoft.com/office/drawing/2014/main" val="1848397277"/>
                    </a:ext>
                  </a:extLst>
                </a:gridCol>
                <a:gridCol w="1869026">
                  <a:extLst>
                    <a:ext uri="{9D8B030D-6E8A-4147-A177-3AD203B41FA5}">
                      <a16:colId xmlns:a16="http://schemas.microsoft.com/office/drawing/2014/main" val="579393755"/>
                    </a:ext>
                  </a:extLst>
                </a:gridCol>
                <a:gridCol w="2048416">
                  <a:extLst>
                    <a:ext uri="{9D8B030D-6E8A-4147-A177-3AD203B41FA5}">
                      <a16:colId xmlns:a16="http://schemas.microsoft.com/office/drawing/2014/main" val="3597170371"/>
                    </a:ext>
                  </a:extLst>
                </a:gridCol>
              </a:tblGrid>
              <a:tr h="7744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刀号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主轴转速</a:t>
                      </a:r>
                      <a:r>
                        <a:rPr lang="en-US" altLang="zh-CN" sz="2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(rpm)</a:t>
                      </a:r>
                      <a:endParaRPr lang="zh-CN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进给</a:t>
                      </a:r>
                      <a:r>
                        <a:rPr lang="en-US" altLang="zh-CN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(mm/min)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切深（</a:t>
                      </a:r>
                      <a:r>
                        <a:rPr lang="en-US" altLang="zh-CN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</a:t>
                      </a:r>
                      <a:r>
                        <a:rPr lang="zh-CN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切宽（</a:t>
                      </a:r>
                      <a:r>
                        <a:rPr lang="en-US" altLang="zh-CN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</a:t>
                      </a:r>
                      <a:r>
                        <a:rPr lang="zh-CN" altLang="en-US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64968"/>
                  </a:ext>
                </a:extLst>
              </a:tr>
              <a:tr h="7306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1#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529231"/>
                  </a:ext>
                </a:extLst>
              </a:tr>
              <a:tr h="6855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2#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052576"/>
                  </a:ext>
                </a:extLst>
              </a:tr>
              <a:tr h="70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3#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6500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43126"/>
                  </a:ext>
                </a:extLst>
              </a:tr>
              <a:tr h="7067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4#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6500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42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C0C215-AD67-4359-8977-497A61EC2C6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B8E16EB-4673-4DFB-9846-A044EE87336A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7A8CF8B2-BD3F-4F25-A15C-2D502DD08214}"/>
              </a:ext>
            </a:extLst>
          </p:cNvPr>
          <p:cNvSpPr/>
          <p:nvPr/>
        </p:nvSpPr>
        <p:spPr>
          <a:xfrm>
            <a:off x="-335280" y="4521997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6DE63B1-A802-4808-925F-12A63786D833}"/>
              </a:ext>
            </a:extLst>
          </p:cNvPr>
          <p:cNvSpPr txBox="1"/>
          <p:nvPr/>
        </p:nvSpPr>
        <p:spPr>
          <a:xfrm>
            <a:off x="64706" y="4575062"/>
            <a:ext cx="204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弧形 82">
            <a:extLst>
              <a:ext uri="{FF2B5EF4-FFF2-40B4-BE49-F238E27FC236}">
                <a16:creationId xmlns:a16="http://schemas.microsoft.com/office/drawing/2014/main" id="{D7CD9C0F-DE5B-4A9B-B2DF-F60A0019F653}"/>
              </a:ext>
            </a:extLst>
          </p:cNvPr>
          <p:cNvSpPr/>
          <p:nvPr/>
        </p:nvSpPr>
        <p:spPr>
          <a:xfrm rot="2700000">
            <a:off x="1467034" y="4631838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50931" y="350349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声发射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0931" y="1072661"/>
            <a:ext cx="7324412" cy="51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C0C215-AD67-4359-8977-497A61EC2C60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B8E16EB-4673-4DFB-9846-A044EE87336A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7A8CF8B2-BD3F-4F25-A15C-2D502DD08214}"/>
              </a:ext>
            </a:extLst>
          </p:cNvPr>
          <p:cNvSpPr/>
          <p:nvPr/>
        </p:nvSpPr>
        <p:spPr>
          <a:xfrm>
            <a:off x="-335280" y="4521997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6DE63B1-A802-4808-925F-12A63786D833}"/>
              </a:ext>
            </a:extLst>
          </p:cNvPr>
          <p:cNvSpPr txBox="1"/>
          <p:nvPr/>
        </p:nvSpPr>
        <p:spPr>
          <a:xfrm>
            <a:off x="64706" y="4575062"/>
            <a:ext cx="204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弧形 82">
            <a:extLst>
              <a:ext uri="{FF2B5EF4-FFF2-40B4-BE49-F238E27FC236}">
                <a16:creationId xmlns:a16="http://schemas.microsoft.com/office/drawing/2014/main" id="{D7CD9C0F-DE5B-4A9B-B2DF-F60A0019F653}"/>
              </a:ext>
            </a:extLst>
          </p:cNvPr>
          <p:cNvSpPr/>
          <p:nvPr/>
        </p:nvSpPr>
        <p:spPr>
          <a:xfrm rot="2700000">
            <a:off x="1467034" y="4631838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50931" y="350349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表面粗糙度测量仪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61440835292&amp;di=7d1fd0d8f098f1a18c0e7389270999ec&amp;imgtype=0&amp;src=http%3A%2F%2Fimg.alicdn.com%2Fi3%2F684390033%2FTB2mO5owkSWBuNjSszdXXbeSpXa_%2521%2521684390033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535" y="4193185"/>
            <a:ext cx="2370176" cy="237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t="22307" r="38404" b="768"/>
          <a:stretch/>
        </p:blipFill>
        <p:spPr>
          <a:xfrm rot="5400000">
            <a:off x="5192981" y="-861582"/>
            <a:ext cx="3443932" cy="73232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08173" y="4967674"/>
            <a:ext cx="7074551" cy="1890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/>
              <a:t>表面粗糙度大约</a:t>
            </a:r>
            <a:r>
              <a:rPr lang="en-US" altLang="zh-CN" sz="2400" dirty="0" smtClean="0"/>
              <a:t>0.2μm</a:t>
            </a:r>
            <a:r>
              <a:rPr lang="zh-CN" altLang="en-US" sz="2400" dirty="0" smtClean="0"/>
              <a:t>。但是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方向差异较大，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向是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向的数倍。</a:t>
            </a:r>
            <a:endParaRPr lang="en-US" altLang="zh-CN" sz="2400" dirty="0" smtClean="0"/>
          </a:p>
          <a:p>
            <a:pPr>
              <a:lnSpc>
                <a:spcPct val="125000"/>
              </a:lnSpc>
            </a:pPr>
            <a:r>
              <a:rPr lang="zh-CN" altLang="en-US" sz="2400" dirty="0" smtClean="0"/>
              <a:t>据现场师傅经验：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向粗糙度主要由刀具引起，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向粗糙度主要由机床引起</a:t>
            </a:r>
            <a:endParaRPr lang="en-US" altLang="zh-CN" sz="2400" dirty="0" smtClean="0"/>
          </a:p>
        </p:txBody>
      </p:sp>
      <p:sp>
        <p:nvSpPr>
          <p:cNvPr id="6" name="矩形 5"/>
          <p:cNvSpPr/>
          <p:nvPr/>
        </p:nvSpPr>
        <p:spPr>
          <a:xfrm>
            <a:off x="5730933" y="4488087"/>
            <a:ext cx="1779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X: </a:t>
            </a:r>
            <a:r>
              <a:rPr lang="zh-CN" altLang="en-US" sz="2400" dirty="0" smtClean="0">
                <a:latin typeface="+mj-ea"/>
                <a:ea typeface="+mj-ea"/>
              </a:rPr>
              <a:t>走刀方向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08173" y="2589515"/>
            <a:ext cx="278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+mj-ea"/>
                <a:ea typeface="+mj-ea"/>
              </a:rPr>
              <a:t>Y</a:t>
            </a:r>
            <a:endParaRPr lang="zh-CN" altLang="en-US" sz="2400" dirty="0">
              <a:latin typeface="+mj-ea"/>
              <a:ea typeface="+mj-ea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2961086" y="3091230"/>
            <a:ext cx="1984" cy="1612850"/>
          </a:xfrm>
          <a:prstGeom prst="straightConnector1">
            <a:avLst/>
          </a:prstGeom>
          <a:ln w="50800" cap="rnd">
            <a:solidFill>
              <a:srgbClr val="00468E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963070" y="4714240"/>
            <a:ext cx="2665570" cy="0"/>
          </a:xfrm>
          <a:prstGeom prst="straightConnector1">
            <a:avLst/>
          </a:prstGeom>
          <a:ln w="50800" cap="rnd">
            <a:solidFill>
              <a:srgbClr val="00468E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6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2" name="Rectangle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00468E">
                  <a:alpha val="84000"/>
                </a:srgbClr>
              </a:gs>
              <a:gs pos="100000">
                <a:schemeClr val="bg1">
                  <a:lumMod val="50000"/>
                </a:scheme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8C63C0E1-7954-4885-8795-D9C1BBF99240}"/>
              </a:ext>
            </a:extLst>
          </p:cNvPr>
          <p:cNvSpPr/>
          <p:nvPr/>
        </p:nvSpPr>
        <p:spPr>
          <a:xfrm rot="2700000">
            <a:off x="4039768" y="-86522"/>
            <a:ext cx="7031044" cy="703104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68B6CA26-5018-4D38-A048-E29B5174F1AD}"/>
              </a:ext>
            </a:extLst>
          </p:cNvPr>
          <p:cNvSpPr/>
          <p:nvPr/>
        </p:nvSpPr>
        <p:spPr>
          <a:xfrm>
            <a:off x="-750277" y="2826553"/>
            <a:ext cx="9956421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任意多边形: 形状 183">
            <a:extLst>
              <a:ext uri="{FF2B5EF4-FFF2-40B4-BE49-F238E27FC236}">
                <a16:creationId xmlns:a16="http://schemas.microsoft.com/office/drawing/2014/main" id="{401CD7F1-0CD0-459D-AC4C-FC60F30791A4}"/>
              </a:ext>
            </a:extLst>
          </p:cNvPr>
          <p:cNvSpPr/>
          <p:nvPr/>
        </p:nvSpPr>
        <p:spPr>
          <a:xfrm>
            <a:off x="2389778" y="1331684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643CF38-3014-4102-B137-5B4B4E733DF5}"/>
              </a:ext>
            </a:extLst>
          </p:cNvPr>
          <p:cNvSpPr txBox="1"/>
          <p:nvPr/>
        </p:nvSpPr>
        <p:spPr>
          <a:xfrm>
            <a:off x="1181847" y="2882774"/>
            <a:ext cx="6373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72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7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zh-CN" altLang="en-US" sz="5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/>
                <a:t>项目</a:t>
              </a:r>
              <a:r>
                <a:rPr lang="zh-CN" altLang="en-US" sz="3200" dirty="0"/>
                <a:t>进展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/>
                <a:t>下阶段计划</a:t>
              </a:r>
              <a:endParaRPr lang="zh-CN" altLang="en-US" sz="32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/>
                <a:t>工作总结</a:t>
              </a:r>
              <a:endParaRPr lang="zh-CN" altLang="en-US" sz="32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9341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zh-CN" altLang="en-US" sz="5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/>
                <a:t>项目</a:t>
              </a:r>
              <a:r>
                <a:rPr lang="zh-CN" altLang="en-US" sz="3200" dirty="0"/>
                <a:t>进展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5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>
                  <a:solidFill>
                    <a:schemeClr val="tx1">
                      <a:alpha val="20000"/>
                    </a:schemeClr>
                  </a:solidFill>
                </a:rPr>
                <a:t>下阶段计划</a:t>
              </a:r>
              <a:endParaRPr lang="zh-CN" altLang="en-US" sz="32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>
                  <a:solidFill>
                    <a:schemeClr val="tx1">
                      <a:alpha val="20000"/>
                    </a:schemeClr>
                  </a:solidFill>
                </a:rPr>
                <a:t>工作总结</a:t>
              </a:r>
              <a:endParaRPr lang="zh-CN" altLang="en-US" sz="32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33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241881B8-E933-4C52-BA38-42767F7C6653}"/>
              </a:ext>
            </a:extLst>
          </p:cNvPr>
          <p:cNvSpPr/>
          <p:nvPr/>
        </p:nvSpPr>
        <p:spPr>
          <a:xfrm>
            <a:off x="-335280" y="1943006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EB8ACCE-F816-4F0E-82B3-9CD612B3E629}"/>
              </a:ext>
            </a:extLst>
          </p:cNvPr>
          <p:cNvSpPr txBox="1"/>
          <p:nvPr/>
        </p:nvSpPr>
        <p:spPr>
          <a:xfrm>
            <a:off x="203606" y="1996071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203606" y="3366140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弧形 119">
            <a:extLst>
              <a:ext uri="{FF2B5EF4-FFF2-40B4-BE49-F238E27FC236}">
                <a16:creationId xmlns:a16="http://schemas.microsoft.com/office/drawing/2014/main" id="{F4934CE7-03FA-4713-91AE-30FB01DA9399}"/>
              </a:ext>
            </a:extLst>
          </p:cNvPr>
          <p:cNvSpPr/>
          <p:nvPr/>
        </p:nvSpPr>
        <p:spPr>
          <a:xfrm rot="2700000">
            <a:off x="1467034" y="2052847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163" name="图片 162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38" y="288119"/>
            <a:ext cx="8988961" cy="615604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23392" y="253278"/>
            <a:ext cx="5231423" cy="292953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5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3893376" y="1369421"/>
            <a:ext cx="296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zh-CN" altLang="en-US" sz="5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3893377" y="2292751"/>
            <a:ext cx="2832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282249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034243" y="-429640"/>
            <a:ext cx="7717282" cy="7717282"/>
          </a:xfrm>
          <a:prstGeom prst="arc">
            <a:avLst/>
          </a:prstGeom>
          <a:ln w="1016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308103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66011" y="3119366"/>
            <a:ext cx="5762540" cy="586369"/>
            <a:chOff x="8134913" y="1653952"/>
            <a:chExt cx="7646280" cy="747475"/>
          </a:xfrm>
        </p:grpSpPr>
        <p:sp>
          <p:nvSpPr>
            <p:cNvPr id="10" name="文本框 9"/>
            <p:cNvSpPr txBox="1"/>
            <p:nvPr/>
          </p:nvSpPr>
          <p:spPr>
            <a:xfrm>
              <a:off x="9061194" y="1653952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>
                  <a:solidFill>
                    <a:schemeClr val="tx1">
                      <a:alpha val="20000"/>
                    </a:schemeClr>
                  </a:solidFill>
                </a:rPr>
                <a:t>项目</a:t>
              </a:r>
              <a:r>
                <a:rPr lang="zh-CN" altLang="en-US" sz="3200" dirty="0">
                  <a:solidFill>
                    <a:schemeClr val="tx1">
                      <a:alpha val="20000"/>
                    </a:schemeClr>
                  </a:solidFill>
                </a:rPr>
                <a:t>进展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66011" y="5527793"/>
            <a:ext cx="5762540" cy="584774"/>
            <a:chOff x="8134913" y="1665159"/>
            <a:chExt cx="7646280" cy="745442"/>
          </a:xfrm>
        </p:grpSpPr>
        <p:sp>
          <p:nvSpPr>
            <p:cNvPr id="14" name="文本框 13"/>
            <p:cNvSpPr txBox="1"/>
            <p:nvPr/>
          </p:nvSpPr>
          <p:spPr>
            <a:xfrm>
              <a:off x="9061194" y="1665159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>
                  <a:solidFill>
                    <a:schemeClr val="tx1">
                      <a:alpha val="20000"/>
                    </a:schemeClr>
                  </a:solidFill>
                </a:rPr>
                <a:t>下阶段计划</a:t>
              </a:r>
              <a:endParaRPr lang="zh-CN" altLang="en-US" sz="3200" dirty="0">
                <a:solidFill>
                  <a:schemeClr val="tx1">
                    <a:alpha val="20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rgbClr val="0053A3">
                      <a:alpha val="2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53A3">
                    <a:alpha val="2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66011" y="4329114"/>
            <a:ext cx="5762540" cy="584774"/>
            <a:chOff x="8134913" y="1676367"/>
            <a:chExt cx="7646280" cy="745442"/>
          </a:xfrm>
        </p:grpSpPr>
        <p:sp>
          <p:nvSpPr>
            <p:cNvPr id="17" name="文本框 16"/>
            <p:cNvSpPr txBox="1"/>
            <p:nvPr/>
          </p:nvSpPr>
          <p:spPr>
            <a:xfrm>
              <a:off x="9061194" y="1676367"/>
              <a:ext cx="6719999" cy="745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1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200" dirty="0" smtClean="0"/>
                <a:t>工作总结</a:t>
              </a:r>
              <a:endParaRPr lang="zh-CN" altLang="en-US" sz="32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134913" y="1685527"/>
              <a:ext cx="827999" cy="715900"/>
            </a:xfrm>
            <a:prstGeom prst="rect">
              <a:avLst/>
            </a:prstGeom>
            <a:noFill/>
            <a:ln>
              <a:solidFill>
                <a:srgbClr val="004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rgbClr val="0053A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36862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实验部分</a:t>
            </a:r>
            <a:endParaRPr lang="en-US" altLang="zh-CN" sz="2800" b="1" dirty="0" smtClean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15112" r="29221" b="27555"/>
          <a:stretch/>
        </p:blipFill>
        <p:spPr>
          <a:xfrm>
            <a:off x="2299106" y="2112493"/>
            <a:ext cx="4191121" cy="32635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445" r="8667" b="17778"/>
          <a:stretch/>
        </p:blipFill>
        <p:spPr>
          <a:xfrm>
            <a:off x="6693833" y="2108200"/>
            <a:ext cx="4936973" cy="323180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718560" y="3982720"/>
            <a:ext cx="863600" cy="991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730519" y="2437471"/>
            <a:ext cx="863600" cy="991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2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36862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实验部分</a:t>
            </a:r>
            <a:endParaRPr lang="en-US" altLang="zh-CN" sz="2800" b="1" dirty="0" smtClean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945514"/>
              </p:ext>
            </p:extLst>
          </p:nvPr>
        </p:nvGraphicFramePr>
        <p:xfrm>
          <a:off x="2430780" y="1145931"/>
          <a:ext cx="8999220" cy="506426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65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0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3963464009"/>
                    </a:ext>
                  </a:extLst>
                </a:gridCol>
              </a:tblGrid>
              <a:tr h="695618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实验汇总表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239">
                <a:tc rowSpan="3"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 smtClean="0">
                          <a:effectLst/>
                          <a:latin typeface="+mj-ea"/>
                          <a:ea typeface="+mj-ea"/>
                        </a:rPr>
                        <a:t>磨床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u="none" strike="noStrike" dirty="0">
                          <a:effectLst/>
                          <a:latin typeface="+mj-ea"/>
                          <a:ea typeface="+mj-ea"/>
                        </a:rPr>
                        <a:t>进给轴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effectLst/>
                          <a:latin typeface="+mj-ea"/>
                          <a:ea typeface="+mj-ea"/>
                        </a:rPr>
                        <a:t>正常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2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effectLst/>
                          <a:latin typeface="+mj-ea"/>
                          <a:ea typeface="+mj-ea"/>
                        </a:rPr>
                        <a:t>内圈故障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895018"/>
                  </a:ext>
                </a:extLst>
              </a:tr>
              <a:tr h="4232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effectLst/>
                          <a:latin typeface="+mj-ea"/>
                          <a:ea typeface="+mj-ea"/>
                        </a:rPr>
                        <a:t>外圈故障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39971"/>
                  </a:ext>
                </a:extLst>
              </a:tr>
              <a:tr h="460286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2000" u="none" strike="noStrike" dirty="0" smtClean="0">
                          <a:effectLst/>
                          <a:latin typeface="+mj-ea"/>
                          <a:ea typeface="+mj-ea"/>
                        </a:rPr>
                        <a:t>CNC</a:t>
                      </a:r>
                      <a:r>
                        <a:rPr lang="zh-CN" altLang="en-US" sz="2000" u="none" strike="noStrike" dirty="0" smtClean="0">
                          <a:effectLst/>
                          <a:latin typeface="+mj-ea"/>
                          <a:ea typeface="+mj-ea"/>
                        </a:rPr>
                        <a:t>进给轴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000" u="none" strike="noStrike" dirty="0" smtClean="0"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zh-CN" altLang="en-US" sz="2000" u="none" strike="noStrike" dirty="0" smtClean="0">
                          <a:effectLst/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2000" u="none" strike="noStrike" dirty="0" smtClean="0">
                          <a:effectLst/>
                          <a:latin typeface="+mj-ea"/>
                          <a:ea typeface="+mj-ea"/>
                        </a:rPr>
                        <a:t>Y</a:t>
                      </a:r>
                      <a:r>
                        <a:rPr lang="zh-CN" altLang="en-US" sz="2000" u="none" strike="noStrike" dirty="0" smtClean="0">
                          <a:effectLst/>
                          <a:latin typeface="+mj-ea"/>
                          <a:ea typeface="+mj-ea"/>
                        </a:rPr>
                        <a:t>轴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effectLst/>
                          <a:latin typeface="+mj-ea"/>
                          <a:ea typeface="+mj-ea"/>
                        </a:rPr>
                        <a:t>正常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2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effectLst/>
                          <a:latin typeface="+mj-ea"/>
                          <a:ea typeface="+mj-ea"/>
                        </a:rPr>
                        <a:t>内圈故障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2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effectLst/>
                          <a:latin typeface="+mj-ea"/>
                          <a:ea typeface="+mj-ea"/>
                        </a:rPr>
                        <a:t>外圈故障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286"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</a:rPr>
                        <a:t>CNC</a:t>
                      </a:r>
                      <a:r>
                        <a:rPr lang="zh-CN" altLang="en-US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</a:rPr>
                        <a:t>主轴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</a:rPr>
                        <a:t>主轴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effectLst/>
                          <a:latin typeface="+mj-ea"/>
                          <a:ea typeface="+mj-ea"/>
                        </a:rPr>
                        <a:t>正常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2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effectLst/>
                          <a:latin typeface="+mj-ea"/>
                          <a:ea typeface="+mj-ea"/>
                        </a:rPr>
                        <a:t>内圈故障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6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effectLst/>
                          <a:latin typeface="+mj-ea"/>
                          <a:ea typeface="+mj-ea"/>
                        </a:rPr>
                        <a:t>外圈故障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17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783" y="1671306"/>
            <a:ext cx="9916697" cy="40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BE369BB-5AF5-44B1-AE80-442F51A69791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1A063-ACE9-4110-8599-0323676C9269}"/>
              </a:ext>
            </a:extLst>
          </p:cNvPr>
          <p:cNvSpPr txBox="1"/>
          <p:nvPr/>
        </p:nvSpPr>
        <p:spPr>
          <a:xfrm>
            <a:off x="159646" y="4574139"/>
            <a:ext cx="16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26732A7-ECDD-467D-BE91-1BB1B55CFD44}"/>
              </a:ext>
            </a:extLst>
          </p:cNvPr>
          <p:cNvSpPr/>
          <p:nvPr/>
        </p:nvSpPr>
        <p:spPr>
          <a:xfrm>
            <a:off x="-335280" y="3277033"/>
            <a:ext cx="2430780" cy="615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1011B1-8DCA-4423-98E0-416EDE998304}"/>
              </a:ext>
            </a:extLst>
          </p:cNvPr>
          <p:cNvSpPr txBox="1"/>
          <p:nvPr/>
        </p:nvSpPr>
        <p:spPr>
          <a:xfrm>
            <a:off x="203606" y="3330098"/>
            <a:ext cx="16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</a:t>
            </a:r>
            <a:endParaRPr lang="zh-CN" altLang="en-US" sz="24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052D096A-31E1-4611-B70D-DA77B9AAD775}"/>
              </a:ext>
            </a:extLst>
          </p:cNvPr>
          <p:cNvSpPr/>
          <p:nvPr/>
        </p:nvSpPr>
        <p:spPr>
          <a:xfrm rot="2700000">
            <a:off x="1467034" y="3386874"/>
            <a:ext cx="395824" cy="395824"/>
          </a:xfrm>
          <a:prstGeom prst="arc">
            <a:avLst/>
          </a:prstGeom>
          <a:ln w="50800" cap="rnd">
            <a:solidFill>
              <a:srgbClr val="00468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5B436E8-D297-40B6-B4EE-F1A2A9CE1123}"/>
              </a:ext>
            </a:extLst>
          </p:cNvPr>
          <p:cNvSpPr txBox="1"/>
          <p:nvPr/>
        </p:nvSpPr>
        <p:spPr>
          <a:xfrm>
            <a:off x="261023" y="2195324"/>
            <a:ext cx="137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" y="253278"/>
            <a:ext cx="1172817" cy="89265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" y="1327208"/>
            <a:ext cx="1333760" cy="2187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3033346" y="403103"/>
            <a:ext cx="711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sz="2800" b="1" dirty="0" smtClean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网络流程图</a:t>
            </a:r>
            <a:endParaRPr lang="zh-CN" altLang="en-US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96" b="8339"/>
          <a:stretch/>
        </p:blipFill>
        <p:spPr>
          <a:xfrm>
            <a:off x="3873943" y="926323"/>
            <a:ext cx="6932711" cy="59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1F8B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 cap="rnd">
          <a:solidFill>
            <a:srgbClr val="00468E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 smtClean="0">
            <a:solidFill>
              <a:srgbClr val="1E1F8B"/>
            </a:solidFill>
            <a:latin typeface="浪漫雅圆" panose="02010601040101010101" pitchFamily="2" charset="-122"/>
            <a:ea typeface="浪漫雅圆" panose="02010601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ayon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6893</TotalTime>
  <Words>351</Words>
  <Application>Microsoft Office PowerPoint</Application>
  <PresentationFormat>宽屏</PresentationFormat>
  <Paragraphs>138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等线</vt:lpstr>
      <vt:lpstr>等线 Light</vt:lpstr>
      <vt:lpstr>黑体</vt:lpstr>
      <vt:lpstr>宋体</vt:lpstr>
      <vt:lpstr>微软雅黑</vt:lpstr>
      <vt:lpstr>Arial</vt:lpstr>
      <vt:lpstr>Arial Black</vt:lpstr>
      <vt:lpstr>Arial Narrow</vt:lpstr>
      <vt:lpstr>Calibri</vt:lpstr>
      <vt:lpstr>Calibri Light</vt:lpstr>
      <vt:lpstr>Times New Roman</vt:lpstr>
      <vt:lpstr>Office 主题​​</vt:lpstr>
      <vt:lpstr>Crayons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晓晴</dc:creator>
  <cp:lastModifiedBy>JIANG SU</cp:lastModifiedBy>
  <cp:revision>1195</cp:revision>
  <cp:lastPrinted>2019-06-27T01:19:07Z</cp:lastPrinted>
  <dcterms:created xsi:type="dcterms:W3CDTF">2018-05-13T04:03:14Z</dcterms:created>
  <dcterms:modified xsi:type="dcterms:W3CDTF">2019-06-27T01:23:36Z</dcterms:modified>
</cp:coreProperties>
</file>